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7" r:id="rId5"/>
    <p:sldId id="278" r:id="rId6"/>
    <p:sldId id="276" r:id="rId7"/>
    <p:sldId id="259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6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225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4718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393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696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46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642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649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080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8815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6869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8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E9C20-801D-4BD6-8D09-31579D92EC62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14759-DFBE-4AC2-83D3-2FB7B140C8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852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1.jpeg"/><Relationship Id="rId5" Type="http://schemas.openxmlformats.org/officeDocument/2006/relationships/image" Target="../media/image40.png"/><Relationship Id="rId10" Type="http://schemas.openxmlformats.org/officeDocument/2006/relationships/image" Target="../media/image2.jpeg"/><Relationship Id="rId4" Type="http://schemas.openxmlformats.org/officeDocument/2006/relationships/image" Target="../media/image39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2550" y="217392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Создание заявления о зачислении в 1-й класс в ОО в системе ЕПГУ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33405" y="217283"/>
            <a:ext cx="4246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j-lt"/>
                <a:ea typeface="+mj-ea"/>
                <a:cs typeface="+mj-cs"/>
              </a:rPr>
              <a:t>ГКУ «Центр цифровой трансформации РТ»</a:t>
            </a:r>
          </a:p>
        </p:txBody>
      </p:sp>
      <p:pic>
        <p:nvPicPr>
          <p:cNvPr id="5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99" t="206"/>
          <a:stretch/>
        </p:blipFill>
        <p:spPr bwMode="auto">
          <a:xfrm>
            <a:off x="1067361" y="29016"/>
            <a:ext cx="1344369" cy="11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Символика, награды, праздни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281" y="134075"/>
            <a:ext cx="905080" cy="9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0808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8970" y="113665"/>
            <a:ext cx="5429250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Обновления в работе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6136" y="1690687"/>
            <a:ext cx="10236819" cy="4921985"/>
          </a:xfrm>
          <a:ln w="38100">
            <a:noFill/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Начиная с 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2024 г.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обработка заявлений о зачислении в образовательные организации будет происходить в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Обновленной версии электронного образования в Сервисе «Образовательный учет».</a:t>
            </a:r>
            <a:b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Работа на портале по приёму заявлений ЕПГУ вестись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НЕ будет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5CCA9599-01B3-45DF-8839-ACB9039FD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512" y="1796801"/>
            <a:ext cx="919195" cy="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FD20F89-6945-4915-AD36-3A90F1614C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512" y="4248893"/>
            <a:ext cx="950755" cy="9431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/>
          <a:srcRect l="1929" t="3392" r="3255" b="5313"/>
          <a:stretch/>
        </p:blipFill>
        <p:spPr>
          <a:xfrm>
            <a:off x="9162400" y="3008048"/>
            <a:ext cx="2274849" cy="825190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>
            <a:off x="8229600" y="3008048"/>
            <a:ext cx="932800" cy="4125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3079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8280" y="205105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Кто может записаться в первую волну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проживающие на закрепленной за школой территории.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Дети, старшие братья или сестры которых учатся в выбранной школе.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военнослужащих.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сотрудников полиции и органов внутренних дел ФСИН, ФССП, ФТС, противопожарной службы.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Дети судей, прокуроров, сотрудников Следственного комитета, если они поступают в школу с интернатом.</a:t>
            </a:r>
          </a:p>
          <a:p>
            <a:pPr algn="just"/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Подробный перечень льгот, дающих право на зачисление в первый класс в первую волну приведен в приказе </a:t>
            </a:r>
            <a:r>
              <a:rPr lang="ru-RU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Минпросвещения</a:t>
            </a: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от 02.09.2020 №458</a:t>
            </a:r>
          </a:p>
        </p:txBody>
      </p:sp>
    </p:spTree>
    <p:extLst>
      <p:ext uri="{BB962C8B-B14F-4D97-AF65-F5344CB8AC3E}">
        <p14:creationId xmlns:p14="http://schemas.microsoft.com/office/powerpoint/2010/main" xmlns="" val="2033700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9270" y="0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Специальные условия для ребенка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7780" y="1143000"/>
            <a:ext cx="6549390" cy="529999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ПМПК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– психолого-медико-педагогическая комиссия. Ее заключение подтверждает ограниченные возможности здоровья ребенка.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 такими детьми занимаются по адаптированной программе и предоставляют им специальные условия при обучении.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Заключение ПМПК нужно будет предоставить при зачислении. </a:t>
            </a:r>
          </a:p>
          <a:p>
            <a:pPr marL="0" indent="0" algn="just">
              <a:buNone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Заключение ПМПК должно действовать к моменту начала обучения в школе.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2473" y="1008452"/>
            <a:ext cx="2950010" cy="556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3075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6141" y="130950"/>
            <a:ext cx="6030951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Иностранные заявители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4554" y="1456513"/>
            <a:ext cx="5276384" cy="452431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Документами подтверждающими право ребенка находиться в России, могут быть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:</a:t>
            </a:r>
            <a:b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вид на жительство (ВНЖ) – для детей, постоянно проживающих в России</a:t>
            </a:r>
            <a:b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– разрешение на временное проживание (РВП) – для детей, временно проживающих в России</a:t>
            </a:r>
            <a:b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виза или миграционная карта – для детей, временно пребывающих в России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95223" y="1445362"/>
            <a:ext cx="5363737" cy="3785652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При заполнении заявления необходимо будет указать: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Серия свидетельства о рождении иностранного образца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Номер свидетельства о рождении иностранного образца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Кем выдано свидетельство о рождении иностранного образца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Когда выдано свидетельство о рождении иностранного образца </a:t>
            </a:r>
          </a:p>
        </p:txBody>
      </p:sp>
    </p:spTree>
    <p:extLst>
      <p:ext uri="{BB962C8B-B14F-4D97-AF65-F5344CB8AC3E}">
        <p14:creationId xmlns:p14="http://schemas.microsoft.com/office/powerpoint/2010/main" xmlns="" val="283613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Какие документы нужно приложить к заявлению при подаче через портал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82825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При подаче заявления через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Госуслуги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прикладывать документы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НЕ нужно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— необходимо только заполнить пустые поля в форме заявлении (вам могут понадобиться данные из некоторых документов), при этом, часть полей заполнится автоматически — на основании информации, имеющейся в личном кабинете на портале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Госуслуг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.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После направления школой уведомления о зачислении необходимо будет принести оригиналы документов лично (о времени и сроках предъявления оригиналов документов вас уведомит школа).</a:t>
            </a:r>
          </a:p>
        </p:txBody>
      </p:sp>
    </p:spTree>
    <p:extLst>
      <p:ext uri="{BB962C8B-B14F-4D97-AF65-F5344CB8AC3E}">
        <p14:creationId xmlns:p14="http://schemas.microsoft.com/office/powerpoint/2010/main" xmlns="" val="3974070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8044" y="5076312"/>
            <a:ext cx="7818863" cy="1553087"/>
          </a:xfr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18 марта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 ЕПГУ доступен функционал формирования гражданами черновиков заявление по Услуге.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1 апреля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в личном кабинете появится возможность отправить заявление.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1316" y="1777904"/>
            <a:ext cx="7094485" cy="3010830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463211" y="580881"/>
            <a:ext cx="7689327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Создание черновика заявления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33405" y="217283"/>
            <a:ext cx="4246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j-lt"/>
                <a:ea typeface="+mj-ea"/>
                <a:cs typeface="+mj-cs"/>
              </a:rPr>
              <a:t>ГКУ «Центр цифровой трансформации РТ»</a:t>
            </a:r>
          </a:p>
        </p:txBody>
      </p:sp>
      <p:pic>
        <p:nvPicPr>
          <p:cNvPr id="8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99" t="206"/>
          <a:stretch/>
        </p:blipFill>
        <p:spPr bwMode="auto">
          <a:xfrm>
            <a:off x="11496907" y="189570"/>
            <a:ext cx="505522" cy="41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Символика, награды, праздник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281" y="134075"/>
            <a:ext cx="905080" cy="9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99" t="206"/>
          <a:stretch/>
        </p:blipFill>
        <p:spPr bwMode="auto">
          <a:xfrm>
            <a:off x="1067361" y="29016"/>
            <a:ext cx="1344369" cy="11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6764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15" y="1404851"/>
            <a:ext cx="3931511" cy="47864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99957" y="1620806"/>
            <a:ext cx="4347163" cy="4354569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5386647" y="3715789"/>
            <a:ext cx="1138844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4262" y="116380"/>
            <a:ext cx="16546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Начало</a:t>
            </a:r>
          </a:p>
        </p:txBody>
      </p:sp>
    </p:spTree>
    <p:extLst>
      <p:ext uri="{BB962C8B-B14F-4D97-AF65-F5344CB8AC3E}">
        <p14:creationId xmlns:p14="http://schemas.microsoft.com/office/powerpoint/2010/main" xmlns="" val="1152977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822" y="1970116"/>
            <a:ext cx="4579642" cy="32932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41185" y="1013247"/>
            <a:ext cx="3485457" cy="30810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41185" y="4401589"/>
            <a:ext cx="3657686" cy="2343298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5540573" y="2487294"/>
            <a:ext cx="1217674" cy="43878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598691" y="4320813"/>
            <a:ext cx="1101437" cy="67333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20408841">
            <a:off x="5773545" y="23026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Да</a:t>
            </a:r>
          </a:p>
        </p:txBody>
      </p:sp>
      <p:sp>
        <p:nvSpPr>
          <p:cNvPr id="12" name="TextBox 11"/>
          <p:cNvSpPr txBox="1"/>
          <p:nvPr/>
        </p:nvSpPr>
        <p:spPr>
          <a:xfrm rot="1864516">
            <a:off x="5975910" y="4305206"/>
            <a:ext cx="533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Нет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38264" y="190677"/>
            <a:ext cx="5304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Наличие/отсутствие льгот</a:t>
            </a:r>
          </a:p>
        </p:txBody>
      </p:sp>
    </p:spTree>
    <p:extLst>
      <p:ext uri="{BB962C8B-B14F-4D97-AF65-F5344CB8AC3E}">
        <p14:creationId xmlns:p14="http://schemas.microsoft.com/office/powerpoint/2010/main" xmlns="" val="2276130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9505" y="1886990"/>
            <a:ext cx="4764015" cy="27126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24799" y="1612819"/>
            <a:ext cx="3606685" cy="419422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5611090" y="3399905"/>
            <a:ext cx="1138844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39243" y="182882"/>
            <a:ext cx="3175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Выбор родства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932369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401" y="1622177"/>
            <a:ext cx="5526434" cy="32707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8455" y="1861011"/>
            <a:ext cx="5217569" cy="2793078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5731050" y="3233650"/>
            <a:ext cx="1047405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82096" y="227972"/>
            <a:ext cx="3945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Адрес регистрации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50508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955" y="1161652"/>
            <a:ext cx="5056044" cy="21305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171" y="3924902"/>
            <a:ext cx="5363615" cy="2933098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3186977" y="3411161"/>
            <a:ext cx="1" cy="49287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6274678" y="4056611"/>
            <a:ext cx="1206777" cy="82590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82096" y="227972"/>
            <a:ext cx="3945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Адрес регистрации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7347" y="1276675"/>
            <a:ext cx="3873817" cy="49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4503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4181" y="1292457"/>
            <a:ext cx="3645823" cy="23200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64416" y="3657186"/>
            <a:ext cx="3465455" cy="2857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0104" y="1292457"/>
            <a:ext cx="4065269" cy="52222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2263" y="215803"/>
            <a:ext cx="4822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 ребенке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4763193" y="3309847"/>
            <a:ext cx="839586" cy="135538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60255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9624" y="2094247"/>
            <a:ext cx="3304312" cy="28157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2350" y="2074765"/>
            <a:ext cx="4946545" cy="28546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263" y="215803"/>
            <a:ext cx="4822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 ребенке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813069" y="3341716"/>
            <a:ext cx="1267117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86459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096" y="1368196"/>
            <a:ext cx="3790777" cy="49060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4297" y="1919256"/>
            <a:ext cx="4366694" cy="40845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263" y="215803"/>
            <a:ext cx="5311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об обучении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813069" y="3341716"/>
            <a:ext cx="1267117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0316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6925" y="1221970"/>
            <a:ext cx="5440421" cy="4335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0282" y="1283550"/>
            <a:ext cx="4342594" cy="42120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263" y="215803"/>
            <a:ext cx="5311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об обучении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6086223" y="3225337"/>
            <a:ext cx="1055181" cy="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47748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079" y="1428846"/>
            <a:ext cx="4472681" cy="4027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4393" y="1986743"/>
            <a:ext cx="4333060" cy="291170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5459824" y="3333403"/>
            <a:ext cx="1462505" cy="831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42263" y="215803"/>
            <a:ext cx="5311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Информация об обучении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844289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3098" y="1467601"/>
            <a:ext cx="3876102" cy="53903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9773" y="1184026"/>
            <a:ext cx="4319034" cy="2393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2465" y="4245123"/>
            <a:ext cx="4371033" cy="23755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2263" y="215803"/>
            <a:ext cx="4895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Подтверждение данных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5361709" y="2468881"/>
            <a:ext cx="1213658" cy="54032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9079290" y="3628582"/>
            <a:ext cx="1638" cy="56542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67107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69" y="1720735"/>
            <a:ext cx="5240221" cy="39100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0065" y="1227683"/>
            <a:ext cx="4403063" cy="44030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5019" y="149301"/>
            <a:ext cx="4209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Отправка заявления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860473" y="3125586"/>
            <a:ext cx="1172095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89544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68937" y="655105"/>
            <a:ext cx="5274341" cy="1325563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Статусы заявлений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 t="53969" b="30439"/>
          <a:stretch/>
        </p:blipFill>
        <p:spPr>
          <a:xfrm>
            <a:off x="932402" y="2166613"/>
            <a:ext cx="2943225" cy="6802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/>
          <a:srcRect t="45802" b="42175"/>
          <a:stretch/>
        </p:blipFill>
        <p:spPr>
          <a:xfrm>
            <a:off x="951452" y="3404670"/>
            <a:ext cx="2924175" cy="6356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/>
          <a:srcRect t="48311" b="38763"/>
          <a:stretch/>
        </p:blipFill>
        <p:spPr>
          <a:xfrm>
            <a:off x="976792" y="4456818"/>
            <a:ext cx="2924175" cy="6452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/>
          <a:srcRect t="54275" b="32596"/>
          <a:stretch/>
        </p:blipFill>
        <p:spPr>
          <a:xfrm>
            <a:off x="4559877" y="2813656"/>
            <a:ext cx="2916123" cy="5910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/>
          <a:srcRect t="64878" b="12598"/>
          <a:stretch/>
        </p:blipFill>
        <p:spPr>
          <a:xfrm>
            <a:off x="4559878" y="3887458"/>
            <a:ext cx="2916123" cy="8157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50286" y="2900696"/>
            <a:ext cx="2847396" cy="78714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24070" y="3687837"/>
            <a:ext cx="2851671" cy="8329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33405" y="217283"/>
            <a:ext cx="4246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j-lt"/>
                <a:ea typeface="+mj-ea"/>
                <a:cs typeface="+mj-cs"/>
              </a:rPr>
              <a:t>ГКУ «Центр цифровой трансформации РТ»</a:t>
            </a:r>
          </a:p>
        </p:txBody>
      </p:sp>
      <p:pic>
        <p:nvPicPr>
          <p:cNvPr id="1026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99" t="206"/>
          <a:stretch/>
        </p:blipFill>
        <p:spPr bwMode="auto">
          <a:xfrm>
            <a:off x="11496907" y="189570"/>
            <a:ext cx="505522" cy="41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Символика, награды, праздники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281" y="134075"/>
            <a:ext cx="905080" cy="9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Обсуждение реализации проектов в ГКУ &quot;ЦЦТ РТ&quot;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99" t="206"/>
          <a:stretch/>
        </p:blipFill>
        <p:spPr bwMode="auto">
          <a:xfrm>
            <a:off x="1067361" y="29016"/>
            <a:ext cx="1344369" cy="11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746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301</Words>
  <Application>Microsoft Office PowerPoint</Application>
  <PresentationFormat>Произвольный</PresentationFormat>
  <Paragraphs>53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Создание заявления о зачислении в 1-й класс в ОО в системе ЕПГУ</vt:lpstr>
      <vt:lpstr>Обновления в работе</vt:lpstr>
      <vt:lpstr>Кто может записаться в первую волну</vt:lpstr>
      <vt:lpstr>Специальные условия для ребенка</vt:lpstr>
      <vt:lpstr>Иностранные заявители</vt:lpstr>
      <vt:lpstr>Какие документы нужно приложить к заявлению при подаче через портал</vt:lpstr>
      <vt:lpstr>Создание черновика заявления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Статусы заявлений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Romanova_A</dc:creator>
  <cp:lastModifiedBy>Ландыш</cp:lastModifiedBy>
  <cp:revision>32</cp:revision>
  <dcterms:created xsi:type="dcterms:W3CDTF">2024-03-20T08:09:14Z</dcterms:created>
  <dcterms:modified xsi:type="dcterms:W3CDTF">2024-03-22T10:06:49Z</dcterms:modified>
</cp:coreProperties>
</file>